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254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0EBE0"/>
              </a:solidFill>
              <a:prstDash val="solid"/>
              <a:miter lim="400000"/>
            </a:ln>
          </a:left>
          <a:right>
            <a:ln w="12700" cap="flat">
              <a:solidFill>
                <a:srgbClr val="F0EBE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F0EBE0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/>
      <a:tcStyle>
        <a:tcBdr/>
        <a:fill>
          <a:solidFill>
            <a:srgbClr val="D9D5CA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C6DFB5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7A79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/>
      <a:tcStyle>
        <a:tcBdr/>
        <a:fill>
          <a:solidFill>
            <a:srgbClr val="E4E1D8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DAD7D3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34388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FEBE1"/>
          </a:solidFill>
        </a:fill>
      </a:tcStyle>
    </a:wholeTbl>
    <a:band2H>
      <a:tcTxStyle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5413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106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2" name="Shape 1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sz="2000" b="1" cap="all" spc="0">
                <a:solidFill>
                  <a:srgbClr val="227AA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11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727200" y="5281886"/>
            <a:ext cx="20929600" cy="31369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z="8600" spc="-86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80000"/>
              </a:lnSpc>
              <a:defRPr sz="8600" spc="-86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80000"/>
              </a:lnSpc>
              <a:defRPr sz="8600" spc="-86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80000"/>
              </a:lnSpc>
              <a:defRPr sz="8600" spc="-86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80000"/>
              </a:lnSpc>
              <a:defRPr sz="8600" spc="-86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bg>
      <p:bgPr>
        <a:solidFill>
          <a:srgbClr val="227A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727200" y="8611966"/>
            <a:ext cx="20929600" cy="908813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</a:lstStyle>
          <a:p>
            <a:r>
              <a:t>Fact information</a:t>
            </a:r>
          </a:p>
        </p:txBody>
      </p:sp>
      <p:sp>
        <p:nvSpPr>
          <p:cNvPr id="12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126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12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727200" y="1098623"/>
            <a:ext cx="20929600" cy="7461177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sz="30000" b="1" spc="-3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70000"/>
              </a:lnSpc>
              <a:defRPr sz="30000" b="1" spc="-3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70000"/>
              </a:lnSpc>
              <a:defRPr sz="30000" b="1" spc="-3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70000"/>
              </a:lnSpc>
              <a:defRPr sz="30000" b="1" spc="-3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70000"/>
              </a:lnSpc>
              <a:defRPr sz="30000" b="1" spc="-3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he Royal Danish Playhouse, a modern waterfront building in Copenhagen, viewed from the harbor at sunset"/>
          <p:cNvSpPr>
            <a:spLocks noGrp="1"/>
          </p:cNvSpPr>
          <p:nvPr>
            <p:ph type="pic" idx="21"/>
          </p:nvPr>
        </p:nvSpPr>
        <p:spPr>
          <a:xfrm>
            <a:off x="-25400" y="-5359400"/>
            <a:ext cx="24422100" cy="24422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409700" y="2119884"/>
            <a:ext cx="10775585" cy="1936416"/>
          </a:xfrm>
          <a:prstGeom prst="rect">
            <a:avLst/>
          </a:prstGeom>
        </p:spPr>
        <p:txBody>
          <a:bodyPr/>
          <a:lstStyle>
            <a:lvl1pPr>
              <a:defRPr sz="5800" spc="-58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defRPr sz="5800" spc="-58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defRPr sz="5800" spc="-58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defRPr sz="5800" spc="-58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defRPr sz="5800" spc="-58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138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139" name="Attribution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409700" y="4051453"/>
            <a:ext cx="10775585" cy="543053"/>
          </a:xfrm>
          <a:prstGeom prst="rect">
            <a:avLst/>
          </a:prstGeom>
        </p:spPr>
        <p:txBody>
          <a:bodyPr anchor="ctr"/>
          <a:lstStyle>
            <a:lvl1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 spc="0">
                <a:solidFill>
                  <a:srgbClr val="227AAF"/>
                </a:solidFill>
                <a:latin typeface="Publico Text Semibold"/>
                <a:ea typeface="Publico Text Semibold"/>
                <a:cs typeface="Publico Text Semibold"/>
                <a:sym typeface="Publico Text Semibold"/>
              </a:defRPr>
            </a:lvl1pPr>
          </a:lstStyle>
          <a:p>
            <a:r>
              <a:t>Attribution</a:t>
            </a:r>
          </a:p>
        </p:txBody>
      </p:sp>
      <p:sp>
        <p:nvSpPr>
          <p:cNvPr id="1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he Royal Danish Playhouse, a modern waterfront building in Copenhagen, viewed from the harbor at sunset"/>
          <p:cNvSpPr>
            <a:spLocks noGrp="1"/>
          </p:cNvSpPr>
          <p:nvPr>
            <p:ph type="pic" sz="quarter" idx="21"/>
          </p:nvPr>
        </p:nvSpPr>
        <p:spPr>
          <a:xfrm>
            <a:off x="14727242" y="5618197"/>
            <a:ext cx="7877462" cy="78774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8" name="The Black Diamond, a modern waterfront extension to the Royal Danish Library building in Copenhagen, lit up at night"/>
          <p:cNvSpPr>
            <a:spLocks noGrp="1"/>
          </p:cNvSpPr>
          <p:nvPr>
            <p:ph type="pic" sz="quarter" idx="22"/>
          </p:nvPr>
        </p:nvSpPr>
        <p:spPr>
          <a:xfrm>
            <a:off x="14700215" y="1511300"/>
            <a:ext cx="7943851" cy="5295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9" name="Suspension bridge over water at sunset"/>
          <p:cNvSpPr>
            <a:spLocks noGrp="1"/>
          </p:cNvSpPr>
          <p:nvPr>
            <p:ph type="pic" idx="23"/>
          </p:nvPr>
        </p:nvSpPr>
        <p:spPr>
          <a:xfrm>
            <a:off x="1778000" y="1346200"/>
            <a:ext cx="12852400" cy="110163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Aerial photo of the Circle Bridge, a modern pedestrian bridge in Copenhagen with five circular platforms"/>
          <p:cNvSpPr>
            <a:spLocks noGrp="1"/>
          </p:cNvSpPr>
          <p:nvPr>
            <p:ph type="pic" idx="21"/>
          </p:nvPr>
        </p:nvSpPr>
        <p:spPr>
          <a:xfrm>
            <a:off x="1727200" y="-1422400"/>
            <a:ext cx="21310600" cy="15989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penhagen Opera House lit up at night and viewed from across the water"/>
          <p:cNvSpPr>
            <a:spLocks noGrp="1"/>
          </p:cNvSpPr>
          <p:nvPr>
            <p:ph type="pic" idx="21"/>
          </p:nvPr>
        </p:nvSpPr>
        <p:spPr>
          <a:xfrm>
            <a:off x="-1" y="-2527300"/>
            <a:ext cx="24384001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727200" y="10718800"/>
            <a:ext cx="20929600" cy="2025650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  <a:lvl2pPr>
              <a:spcBef>
                <a:spcPts val="2000"/>
              </a:spcBef>
              <a:defRPr>
                <a:solidFill>
                  <a:srgbClr val="F0EBE0"/>
                </a:solidFill>
              </a:defRPr>
            </a:lvl2pPr>
            <a:lvl3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3pPr>
            <a:lvl4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4pPr>
            <a:lvl5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727200" y="7817246"/>
            <a:ext cx="20929600" cy="27999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727200" y="1003300"/>
            <a:ext cx="20929600" cy="48006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sz="2000" b="1" cap="all" spc="0">
                <a:solidFill>
                  <a:srgbClr val="F0EBE0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2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26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uspension bridge over water at sunset"/>
          <p:cNvSpPr>
            <a:spLocks noGrp="1"/>
          </p:cNvSpPr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z="8000" spc="-80"/>
            </a:lvl1pPr>
          </a:lstStyle>
          <a:p>
            <a:r>
              <a:t>Slide Title</a:t>
            </a:r>
          </a:p>
        </p:txBody>
      </p:sp>
      <p:sp>
        <p:nvSpPr>
          <p:cNvPr id="3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3665200" y="7010400"/>
            <a:ext cx="9271000" cy="2312637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</a:lvl1pPr>
            <a:lvl2pPr algn="l">
              <a:lnSpc>
                <a:spcPct val="80000"/>
              </a:lnSpc>
            </a:lvl2pPr>
            <a:lvl3pPr algn="l">
              <a:lnSpc>
                <a:spcPct val="80000"/>
              </a:lnSpc>
            </a:lvl3pPr>
            <a:lvl4pPr algn="l">
              <a:lnSpc>
                <a:spcPct val="80000"/>
              </a:lnSpc>
            </a:lvl4pPr>
            <a:lvl5pPr algn="l">
              <a:lnSpc>
                <a:spcPct val="80000"/>
              </a:lnSpc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7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3665200" y="3746500"/>
            <a:ext cx="9271000" cy="482600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sz="2000" b="1" cap="all" spc="0">
                <a:solidFill>
                  <a:srgbClr val="227AA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38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39" name="Line"/>
          <p:cNvSpPr/>
          <p:nvPr/>
        </p:nvSpPr>
        <p:spPr>
          <a:xfrm>
            <a:off x="13665200" y="95250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727200" y="1739900"/>
            <a:ext cx="20929600" cy="3225356"/>
          </a:xfrm>
          <a:prstGeom prst="rect">
            <a:avLst/>
          </a:prstGeom>
        </p:spPr>
        <p:txBody>
          <a:bodyPr anchor="t"/>
          <a:lstStyle/>
          <a:p>
            <a:r>
              <a:t>Slide Title</a:t>
            </a:r>
          </a:p>
        </p:txBody>
      </p:sp>
      <p:sp>
        <p:nvSpPr>
          <p:cNvPr id="48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sz="2000" b="1" cap="all" spc="0">
                <a:solidFill>
                  <a:srgbClr val="227AA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4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5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5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6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0" name="Suspension bridge over water at sunset"/>
          <p:cNvSpPr>
            <a:spLocks noGrp="1"/>
          </p:cNvSpPr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z="8000" spc="-80"/>
            </a:lvl1pPr>
          </a:lstStyle>
          <a:p>
            <a:r>
              <a:t>Slide Title</a:t>
            </a:r>
          </a:p>
        </p:txBody>
      </p:sp>
      <p:sp>
        <p:nvSpPr>
          <p:cNvPr id="72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sz="2000" b="1" cap="all" spc="0">
                <a:solidFill>
                  <a:srgbClr val="227AA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73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74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227A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727200" y="5410200"/>
            <a:ext cx="20929600" cy="2540000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t>Section Title</a:t>
            </a:r>
          </a:p>
        </p:txBody>
      </p:sp>
      <p:sp>
        <p:nvSpPr>
          <p:cNvPr id="83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8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727200" y="1739900"/>
            <a:ext cx="20929600" cy="3229571"/>
          </a:xfrm>
          <a:prstGeom prst="rect">
            <a:avLst/>
          </a:prstGeom>
        </p:spPr>
        <p:txBody>
          <a:bodyPr anchor="t"/>
          <a:lstStyle/>
          <a:p>
            <a:r>
              <a:t>Slide Title</a:t>
            </a:r>
          </a:p>
        </p:txBody>
      </p:sp>
      <p:sp>
        <p:nvSpPr>
          <p:cNvPr id="93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sz="2000" b="1" cap="all" spc="0">
                <a:solidFill>
                  <a:srgbClr val="227AA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9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9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r>
              <a:t>Agenda Title</a:t>
            </a:r>
          </a:p>
        </p:txBody>
      </p:sp>
      <p:sp>
        <p:nvSpPr>
          <p:cNvPr id="10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10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cap="all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  <a:endParaRPr/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27200" y="5043258"/>
            <a:ext cx="20929600" cy="6172201"/>
          </a:xfrm>
          <a:prstGeom prst="rect">
            <a:avLst/>
          </a:prstGeom>
        </p:spPr>
        <p:txBody>
          <a:bodyPr/>
          <a:lstStyle>
            <a:lvl1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5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5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5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5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5600"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B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727200" y="4428480"/>
            <a:ext cx="20929600" cy="2797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Presentation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727200" y="7251700"/>
            <a:ext cx="20929600" cy="2038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8832" y="13030199"/>
            <a:ext cx="38633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821531">
              <a:spcBef>
                <a:spcPts val="0"/>
              </a:spcBef>
              <a:defRPr sz="1800">
                <a:solidFill>
                  <a:srgbClr val="227AA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600" b="0" i="0" u="none" strike="noStrike" cap="none" spc="-86" baseline="0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1pPr>
      <a:lvl2pPr marL="0" marR="0" indent="457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600" b="0" i="0" u="none" strike="noStrike" cap="none" spc="-86" baseline="0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2pPr>
      <a:lvl3pPr marL="0" marR="0" indent="914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600" b="0" i="0" u="none" strike="noStrike" cap="none" spc="-86" baseline="0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3pPr>
      <a:lvl4pPr marL="0" marR="0" indent="1371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600" b="0" i="0" u="none" strike="noStrike" cap="none" spc="-86" baseline="0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4pPr>
      <a:lvl5pPr marL="0" marR="0" indent="18288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600" b="0" i="0" u="none" strike="noStrike" cap="none" spc="-86" baseline="0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5pPr>
      <a:lvl6pPr marL="0" marR="0" indent="22860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600" b="0" i="0" u="none" strike="noStrike" cap="none" spc="-86" baseline="0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6pPr>
      <a:lvl7pPr marL="0" marR="0" indent="2743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600" b="0" i="0" u="none" strike="noStrike" cap="none" spc="-86" baseline="0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7pPr>
      <a:lvl8pPr marL="0" marR="0" indent="3200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600" b="0" i="0" u="none" strike="noStrike" cap="none" spc="-86" baseline="0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8pPr>
      <a:lvl9pPr marL="0" marR="0" indent="3657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600" b="0" i="0" u="none" strike="noStrike" cap="none" spc="-86" baseline="0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9pPr>
    </p:titleStyle>
    <p:body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44" baseline="0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44" baseline="0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44" baseline="0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44" baseline="0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44" baseline="0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44" baseline="0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44" baseline="0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44" baseline="0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44" baseline="0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1pPr>
      <a:lvl2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2pPr>
      <a:lvl3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3pPr>
      <a:lvl4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4pPr>
      <a:lvl5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5pPr>
      <a:lvl6pPr marL="0" marR="0" indent="2286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6pPr>
      <a:lvl7pPr marL="0" marR="0" indent="2743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7pPr>
      <a:lvl8pPr marL="0" marR="0" indent="3200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8pPr>
      <a:lvl9pPr marL="0" marR="0" indent="3657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Nasal Amro, Prathan banga, daniel Froom, and Suleiman abdul samad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582930">
              <a:defRPr sz="2125">
                <a:solidFill>
                  <a:srgbClr val="FFFFFF"/>
                </a:solidFill>
              </a:defRPr>
            </a:lvl1pPr>
          </a:lstStyle>
          <a:p>
            <a:r>
              <a:rPr lang="en-US" dirty="0" err="1"/>
              <a:t>Amro</a:t>
            </a:r>
            <a:r>
              <a:rPr lang="en-US" dirty="0"/>
              <a:t> </a:t>
            </a:r>
            <a:r>
              <a:rPr lang="en-US" dirty="0" err="1"/>
              <a:t>Nasef</a:t>
            </a:r>
            <a:r>
              <a:rPr dirty="0"/>
              <a:t>, </a:t>
            </a:r>
            <a:r>
              <a:rPr dirty="0" err="1"/>
              <a:t>Prathan</a:t>
            </a:r>
            <a:r>
              <a:rPr dirty="0"/>
              <a:t> banga, </a:t>
            </a:r>
            <a:r>
              <a:rPr dirty="0" err="1"/>
              <a:t>daniel</a:t>
            </a:r>
            <a:r>
              <a:rPr dirty="0"/>
              <a:t> Froom, and Suleiman </a:t>
            </a:r>
            <a:r>
              <a:rPr dirty="0" err="1"/>
              <a:t>abdul</a:t>
            </a:r>
            <a:r>
              <a:rPr dirty="0"/>
              <a:t> </a:t>
            </a:r>
            <a:r>
              <a:rPr dirty="0" err="1"/>
              <a:t>samad</a:t>
            </a:r>
            <a:endParaRPr dirty="0"/>
          </a:p>
        </p:txBody>
      </p:sp>
      <p:sp>
        <p:nvSpPr>
          <p:cNvPr id="175" name="Power &amp; GDP- a link?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2C3C6"/>
                </a:solidFill>
              </a:defRPr>
            </a:lvl1pPr>
          </a:lstStyle>
          <a:p>
            <a:r>
              <a:t>Power &amp; GDP- a link?</a:t>
            </a:r>
          </a:p>
        </p:txBody>
      </p:sp>
      <p:sp>
        <p:nvSpPr>
          <p:cNvPr id="176" name="Project 1 - Group 3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Project 1 - Group 3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umma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Summary</a:t>
            </a:r>
          </a:p>
        </p:txBody>
      </p:sp>
      <p:sp>
        <p:nvSpPr>
          <p:cNvPr id="179" name="Group 3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Group 3</a:t>
            </a:r>
          </a:p>
        </p:txBody>
      </p:sp>
      <p:sp>
        <p:nvSpPr>
          <p:cNvPr id="180" name="Is there a link between electricity production and GDP?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Is there a link between electricity production and GDP?</a:t>
            </a:r>
          </a:p>
          <a:p>
            <a:r>
              <a:t>This fascinating question explores the links between power consumption, development, and economic productivity. </a:t>
            </a:r>
          </a:p>
          <a:p>
            <a:r>
              <a:t>We attempt to use financial programming to answer this question, and explore the relationship between electrical production and GDP. </a:t>
            </a:r>
          </a:p>
        </p:txBody>
      </p:sp>
      <p:grpSp>
        <p:nvGrpSpPr>
          <p:cNvPr id="183" name="Image Gallery"/>
          <p:cNvGrpSpPr/>
          <p:nvPr/>
        </p:nvGrpSpPr>
        <p:grpSpPr>
          <a:xfrm>
            <a:off x="12193885" y="4965700"/>
            <a:ext cx="10412115" cy="6248400"/>
            <a:chOff x="0" y="0"/>
            <a:chExt cx="10412114" cy="6248400"/>
          </a:xfrm>
        </p:grpSpPr>
        <p:pic>
          <p:nvPicPr>
            <p:cNvPr id="181" name="nile_night_space.jpeg" descr="nile_night_space.jpeg"/>
            <p:cNvPicPr>
              <a:picLocks noChangeAspect="1"/>
            </p:cNvPicPr>
            <p:nvPr/>
          </p:nvPicPr>
          <p:blipFill>
            <a:blip r:embed="rId2"/>
            <a:srcRect t="9031" b="9031"/>
            <a:stretch>
              <a:fillRect/>
            </a:stretch>
          </p:blipFill>
          <p:spPr>
            <a:xfrm>
              <a:off x="0" y="0"/>
              <a:ext cx="10412115" cy="5676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2" name="Nile River at night. Image credit: NASA"/>
            <p:cNvSpPr/>
            <p:nvPr/>
          </p:nvSpPr>
          <p:spPr>
            <a:xfrm>
              <a:off x="0" y="5753100"/>
              <a:ext cx="10412115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r>
                <a:t>Nile River at night. Image credit: NASA</a:t>
              </a:r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4A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Did we find a Link?"/>
          <p:cNvSpPr txBox="1">
            <a:spLocks noGrp="1"/>
          </p:cNvSpPr>
          <p:nvPr>
            <p:ph type="title"/>
          </p:nvPr>
        </p:nvSpPr>
        <p:spPr>
          <a:xfrm>
            <a:off x="1718557" y="5410200"/>
            <a:ext cx="20929601" cy="2540000"/>
          </a:xfrm>
          <a:prstGeom prst="rect">
            <a:avLst/>
          </a:prstGeom>
        </p:spPr>
        <p:txBody>
          <a:bodyPr/>
          <a:lstStyle/>
          <a:p>
            <a:r>
              <a:t>Did we find a Link?</a:t>
            </a:r>
          </a:p>
        </p:txBody>
      </p:sp>
      <p:sp>
        <p:nvSpPr>
          <p:cNvPr id="186" name="Let’s have a look at Tableau"/>
          <p:cNvSpPr txBox="1"/>
          <p:nvPr/>
        </p:nvSpPr>
        <p:spPr>
          <a:xfrm>
            <a:off x="1718557" y="7436283"/>
            <a:ext cx="8053071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t>Let’s have a look at Tableau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2" presetClass="emph" presetSubtype="0" repeatCount="2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15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6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17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8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19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1" animBg="1" advAuto="0"/>
      <p:bldP spid="186" grpId="2" animBg="1" advAuto="0"/>
      <p:bldP spid="186" grpId="3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hank you Pratham!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Thank you Pratham!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RRELATION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t>CORRELATION</a:t>
            </a:r>
          </a:p>
          <a:p>
            <a:pPr>
              <a:defRPr sz="4500" spc="-45"/>
            </a:pPr>
            <a:r>
              <a:t>Featuring Altair- Our new library.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What about the rest of the worl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about the rest of the world?</a:t>
            </a:r>
          </a:p>
        </p:txBody>
      </p:sp>
      <p:sp>
        <p:nvSpPr>
          <p:cNvPr id="193" name="Group 3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4A4A4B"/>
                </a:solidFill>
              </a:defRPr>
            </a:lvl1pPr>
          </a:lstStyle>
          <a:p>
            <a:r>
              <a:t>Group 3</a:t>
            </a:r>
          </a:p>
        </p:txBody>
      </p:sp>
      <p:grpSp>
        <p:nvGrpSpPr>
          <p:cNvPr id="196" name="Image Gallery"/>
          <p:cNvGrpSpPr/>
          <p:nvPr/>
        </p:nvGrpSpPr>
        <p:grpSpPr>
          <a:xfrm>
            <a:off x="4818585" y="3529426"/>
            <a:ext cx="14746830" cy="8610322"/>
            <a:chOff x="0" y="0"/>
            <a:chExt cx="14746828" cy="8610320"/>
          </a:xfrm>
        </p:grpSpPr>
        <p:pic>
          <p:nvPicPr>
            <p:cNvPr id="194" name="korea_night.jpeg" descr="korea_night.jpeg"/>
            <p:cNvPicPr>
              <a:picLocks noChangeAspect="1"/>
            </p:cNvPicPr>
            <p:nvPr/>
          </p:nvPicPr>
          <p:blipFill>
            <a:blip r:embed="rId2"/>
            <a:srcRect t="25178" b="25178"/>
            <a:stretch>
              <a:fillRect/>
            </a:stretch>
          </p:blipFill>
          <p:spPr>
            <a:xfrm>
              <a:off x="0" y="0"/>
              <a:ext cx="14746829" cy="80388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5" name="Can anyone tell us what we are looking at?"/>
            <p:cNvSpPr/>
            <p:nvPr/>
          </p:nvSpPr>
          <p:spPr>
            <a:xfrm>
              <a:off x="0" y="8115020"/>
              <a:ext cx="14746829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r>
                <a:t>Can anyone tell us what we are looking at?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Lin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Links</a:t>
            </a:r>
          </a:p>
        </p:txBody>
      </p:sp>
      <p:sp>
        <p:nvSpPr>
          <p:cNvPr id="199" name="Group 3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4A4A4B"/>
                </a:solidFill>
              </a:defRPr>
            </a:lvl1pPr>
          </a:lstStyle>
          <a:p>
            <a:r>
              <a:t>Group 3</a:t>
            </a:r>
          </a:p>
        </p:txBody>
      </p:sp>
      <p:sp>
        <p:nvSpPr>
          <p:cNvPr id="200" name="Github: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Github:</a:t>
            </a:r>
          </a:p>
          <a:p>
            <a:r>
              <a:t>Tableau: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hank You!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t>Thank You!</a:t>
            </a:r>
          </a:p>
          <a:p>
            <a:pPr>
              <a:lnSpc>
                <a:spcPct val="150000"/>
              </a:lnSpc>
              <a:defRPr sz="5000" spc="-50"/>
            </a:pPr>
            <a:r>
              <a:t>It wouldn’t be much of a presentation without an audience…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6_FeatureStory">
  <a:themeElements>
    <a:clrScheme name="26_FeatureStory">
      <a:dk1>
        <a:srgbClr val="000000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kumimoji="0" sz="3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6_FeatureStory">
  <a:themeElements>
    <a:clrScheme name="26_FeatureStory">
      <a:dk1>
        <a:srgbClr val="000000"/>
      </a:dk1>
      <a:lt1>
        <a:srgbClr val="FFFFFF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kumimoji="0" sz="3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</Words>
  <Application>Microsoft Office PowerPoint</Application>
  <PresentationFormat>Custom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Avenir Next Medium</vt:lpstr>
      <vt:lpstr>Helvetica Neue</vt:lpstr>
      <vt:lpstr>Publico Headline Black</vt:lpstr>
      <vt:lpstr>Publico Headline Roman</vt:lpstr>
      <vt:lpstr>Publico Text Roman</vt:lpstr>
      <vt:lpstr>Publico Text Semibold</vt:lpstr>
      <vt:lpstr>26_FeatureStory</vt:lpstr>
      <vt:lpstr>Power &amp; GDP- a link?</vt:lpstr>
      <vt:lpstr>Summary</vt:lpstr>
      <vt:lpstr>Did we find a Link?</vt:lpstr>
      <vt:lpstr>PowerPoint Presentation</vt:lpstr>
      <vt:lpstr>CORRELATION Featuring Altair- Our new library.</vt:lpstr>
      <vt:lpstr>What about the rest of the world?</vt:lpstr>
      <vt:lpstr>Links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&amp; GDP- a link?</dc:title>
  <cp:lastModifiedBy>Pratham</cp:lastModifiedBy>
  <cp:revision>1</cp:revision>
  <dcterms:modified xsi:type="dcterms:W3CDTF">2023-10-18T08:05:58Z</dcterms:modified>
</cp:coreProperties>
</file>